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" charset="1" panose="00000000000000000000"/>
      <p:regular r:id="rId16"/>
    </p:embeddedFont>
    <p:embeddedFont>
      <p:font typeface="Inter" charset="1" panose="020B0502030000000004"/>
      <p:regular r:id="rId17"/>
    </p:embeddedFont>
    <p:embeddedFont>
      <p:font typeface="Anton" charset="1" panose="00000500000000000000"/>
      <p:regular r:id="rId18"/>
    </p:embeddedFont>
    <p:embeddedFont>
      <p:font typeface="Inter Light" charset="1" panose="02000503000000020004"/>
      <p:regular r:id="rId19"/>
    </p:embeddedFont>
    <p:embeddedFont>
      <p:font typeface="Inter Bold" charset="1" panose="020B08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https://intranet.uvt.ro" TargetMode="External" Type="http://schemas.openxmlformats.org/officeDocument/2006/relationships/hyperlink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264062" y="1028700"/>
            <a:ext cx="0" cy="5993654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23938" y="2746700"/>
            <a:ext cx="4762" cy="6506837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2680" y="8320788"/>
            <a:ext cx="1439647" cy="1433698"/>
          </a:xfrm>
          <a:custGeom>
            <a:avLst/>
            <a:gdLst/>
            <a:ahLst/>
            <a:cxnLst/>
            <a:rect r="r" b="b" t="t" l="l"/>
            <a:pathLst>
              <a:path h="1433698" w="1439647">
                <a:moveTo>
                  <a:pt x="0" y="0"/>
                </a:moveTo>
                <a:lnTo>
                  <a:pt x="1439647" y="0"/>
                </a:lnTo>
                <a:lnTo>
                  <a:pt x="1439647" y="1433698"/>
                </a:lnTo>
                <a:lnTo>
                  <a:pt x="0" y="143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6590" y="1756372"/>
            <a:ext cx="2934821" cy="2934821"/>
          </a:xfrm>
          <a:custGeom>
            <a:avLst/>
            <a:gdLst/>
            <a:ahLst/>
            <a:cxnLst/>
            <a:rect r="r" b="b" t="t" l="l"/>
            <a:pathLst>
              <a:path h="2934821" w="2934821">
                <a:moveTo>
                  <a:pt x="0" y="0"/>
                </a:moveTo>
                <a:lnTo>
                  <a:pt x="2934820" y="0"/>
                </a:lnTo>
                <a:lnTo>
                  <a:pt x="2934820" y="2934821"/>
                </a:lnTo>
                <a:lnTo>
                  <a:pt x="0" y="293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60989" y="4146086"/>
            <a:ext cx="13744928" cy="297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0"/>
              </a:lnSpc>
            </a:pPr>
          </a:p>
          <a:p>
            <a:pPr algn="ctr">
              <a:lnSpc>
                <a:spcPts val="7660"/>
              </a:lnSpc>
            </a:pPr>
            <a:r>
              <a:rPr lang="en-US" b="true" sz="7896" spc="-229">
                <a:solidFill>
                  <a:srgbClr val="063D86"/>
                </a:solidFill>
                <a:latin typeface="DM Sans Bold"/>
                <a:ea typeface="DM Sans Bold"/>
                <a:cs typeface="DM Sans Bold"/>
                <a:sym typeface="DM Sans Bold"/>
              </a:rPr>
              <a:t> DIGITAL TRANSFORMATION &amp;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2066" y="7062855"/>
            <a:ext cx="1114277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Understanding the Risks and Best Practices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D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cap="flat" w="19050">
            <a:solidFill>
              <a:srgbClr val="AEF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cap="flat" w="19050">
            <a:solidFill>
              <a:srgbClr val="AEF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264062" y="1028700"/>
            <a:ext cx="0" cy="5993654"/>
          </a:xfrm>
          <a:prstGeom prst="line">
            <a:avLst/>
          </a:prstGeom>
          <a:ln cap="flat" w="19050">
            <a:solidFill>
              <a:srgbClr val="AEF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23938" y="2746700"/>
            <a:ext cx="4762" cy="6506837"/>
          </a:xfrm>
          <a:prstGeom prst="line">
            <a:avLst/>
          </a:prstGeom>
          <a:ln cap="flat" w="19050">
            <a:solidFill>
              <a:srgbClr val="AEF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046882" y="5550783"/>
            <a:ext cx="8764238" cy="147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1"/>
              </a:lnSpc>
            </a:pPr>
            <a:r>
              <a:rPr lang="en-US" b="true" sz="11248" spc="-32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39227" y="2249656"/>
            <a:ext cx="2547192" cy="2547192"/>
          </a:xfrm>
          <a:custGeom>
            <a:avLst/>
            <a:gdLst/>
            <a:ahLst/>
            <a:cxnLst/>
            <a:rect r="r" b="b" t="t" l="l"/>
            <a:pathLst>
              <a:path h="2547192" w="2547192">
                <a:moveTo>
                  <a:pt x="0" y="0"/>
                </a:moveTo>
                <a:lnTo>
                  <a:pt x="2547192" y="0"/>
                </a:lnTo>
                <a:lnTo>
                  <a:pt x="2547192" y="2547192"/>
                </a:lnTo>
                <a:lnTo>
                  <a:pt x="0" y="254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5419481" y="5143500"/>
            <a:ext cx="8018434" cy="0"/>
          </a:xfrm>
          <a:prstGeom prst="line">
            <a:avLst/>
          </a:prstGeom>
          <a:ln cap="flat" w="19050">
            <a:solidFill>
              <a:srgbClr val="AEF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D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03833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3D86"/>
            </a:solidFill>
            <a:ln w="19050" cap="sq">
              <a:solidFill>
                <a:srgbClr val="AEF9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51432" y="1103833"/>
            <a:ext cx="7407868" cy="4050038"/>
            <a:chOff x="0" y="0"/>
            <a:chExt cx="1280083" cy="6998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083" cy="699848"/>
            </a:xfrm>
            <a:custGeom>
              <a:avLst/>
              <a:gdLst/>
              <a:ahLst/>
              <a:cxnLst/>
              <a:rect r="r" b="b" t="t" l="l"/>
              <a:pathLst>
                <a:path h="699848" w="1280083">
                  <a:moveTo>
                    <a:pt x="0" y="0"/>
                  </a:moveTo>
                  <a:lnTo>
                    <a:pt x="1280083" y="0"/>
                  </a:lnTo>
                  <a:lnTo>
                    <a:pt x="1280083" y="699848"/>
                  </a:lnTo>
                  <a:lnTo>
                    <a:pt x="0" y="699848"/>
                  </a:lnTo>
                  <a:close/>
                </a:path>
              </a:pathLst>
            </a:custGeom>
            <a:blipFill>
              <a:blip r:embed="rId4"/>
              <a:stretch>
                <a:fillRect l="0" t="-18590" r="0" b="-18590"/>
              </a:stretch>
            </a:blipFill>
            <a:ln w="19050" cap="sq">
              <a:solidFill>
                <a:srgbClr val="AEF9FF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921483" y="6854058"/>
            <a:ext cx="1916223" cy="2060454"/>
          </a:xfrm>
          <a:custGeom>
            <a:avLst/>
            <a:gdLst/>
            <a:ahLst/>
            <a:cxnLst/>
            <a:rect r="r" b="b" t="t" l="l"/>
            <a:pathLst>
              <a:path h="2060454" w="1916223">
                <a:moveTo>
                  <a:pt x="0" y="0"/>
                </a:moveTo>
                <a:lnTo>
                  <a:pt x="1916223" y="0"/>
                </a:lnTo>
                <a:lnTo>
                  <a:pt x="1916223" y="2060454"/>
                </a:lnTo>
                <a:lnTo>
                  <a:pt x="0" y="2060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51432" y="6853168"/>
            <a:ext cx="2540948" cy="2061344"/>
          </a:xfrm>
          <a:custGeom>
            <a:avLst/>
            <a:gdLst/>
            <a:ahLst/>
            <a:cxnLst/>
            <a:rect r="r" b="b" t="t" l="l"/>
            <a:pathLst>
              <a:path h="2061344" w="2540948">
                <a:moveTo>
                  <a:pt x="0" y="0"/>
                </a:moveTo>
                <a:lnTo>
                  <a:pt x="2540948" y="0"/>
                </a:lnTo>
                <a:lnTo>
                  <a:pt x="2540948" y="2061344"/>
                </a:lnTo>
                <a:lnTo>
                  <a:pt x="0" y="206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1669" y="2144907"/>
            <a:ext cx="7292331" cy="27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9"/>
              </a:lnSpc>
            </a:pPr>
            <a:r>
              <a:rPr lang="en-US" sz="10762" spc="-31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WHO WE ARE</a:t>
            </a:r>
          </a:p>
          <a:p>
            <a:pPr algn="l">
              <a:lnSpc>
                <a:spcPts val="104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45484" y="3746854"/>
            <a:ext cx="7292331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spc="-145">
                <a:solidFill>
                  <a:srgbClr val="AEF9FF"/>
                </a:solidFill>
                <a:latin typeface="Anton"/>
                <a:ea typeface="Anton"/>
                <a:cs typeface="Anton"/>
                <a:sym typeface="Anton"/>
              </a:rPr>
              <a:t>TWO SERVICES, ONE TEAM</a:t>
            </a:r>
          </a:p>
          <a:p>
            <a:pPr algn="l">
              <a:lnSpc>
                <a:spcPts val="485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143500"/>
            <a:ext cx="7461298" cy="4209027"/>
            <a:chOff x="0" y="0"/>
            <a:chExt cx="1240614" cy="6998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0614" cy="699848"/>
            </a:xfrm>
            <a:custGeom>
              <a:avLst/>
              <a:gdLst/>
              <a:ahLst/>
              <a:cxnLst/>
              <a:rect r="r" b="b" t="t" l="l"/>
              <a:pathLst>
                <a:path h="699848" w="1240614">
                  <a:moveTo>
                    <a:pt x="0" y="0"/>
                  </a:moveTo>
                  <a:lnTo>
                    <a:pt x="1240614" y="0"/>
                  </a:lnTo>
                  <a:lnTo>
                    <a:pt x="1240614" y="699848"/>
                  </a:lnTo>
                  <a:lnTo>
                    <a:pt x="0" y="699848"/>
                  </a:lnTo>
                  <a:close/>
                </a:path>
              </a:pathLst>
            </a:custGeom>
            <a:blipFill>
              <a:blip r:embed="rId9"/>
              <a:stretch>
                <a:fillRect l="0" t="-16475" r="0" b="-16475"/>
              </a:stretch>
            </a:blipFill>
            <a:ln w="19050" cap="sq">
              <a:solidFill>
                <a:srgbClr val="AEF9FF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9851432" y="5524364"/>
            <a:ext cx="2540948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AEF9FF"/>
                </a:solidFill>
                <a:latin typeface="Inter"/>
                <a:ea typeface="Inter"/>
                <a:cs typeface="Inter"/>
                <a:sym typeface="Inter"/>
              </a:rPr>
              <a:t>Data Analysis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788057" y="6049129"/>
            <a:ext cx="4183074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AEF9FF"/>
                </a:solidFill>
                <a:latin typeface="Inter"/>
                <a:ea typeface="Inter"/>
                <a:cs typeface="Inter"/>
                <a:sym typeface="Inter"/>
              </a:rPr>
              <a:t>Sof</a:t>
            </a:r>
            <a:r>
              <a:rPr lang="en-US" sz="2999" spc="-86">
                <a:solidFill>
                  <a:srgbClr val="AEF9FF"/>
                </a:solidFill>
                <a:latin typeface="Inter"/>
                <a:ea typeface="Inter"/>
                <a:cs typeface="Inter"/>
                <a:sym typeface="Inter"/>
              </a:rPr>
              <a:t>tware Development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3701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3D8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3701" y="1028700"/>
            <a:ext cx="5889075" cy="8229600"/>
            <a:chOff x="0" y="0"/>
            <a:chExt cx="912372" cy="127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2372" cy="1274980"/>
            </a:xfrm>
            <a:custGeom>
              <a:avLst/>
              <a:gdLst/>
              <a:ahLst/>
              <a:cxnLst/>
              <a:rect r="r" b="b" t="t" l="l"/>
              <a:pathLst>
                <a:path h="1274980" w="912372">
                  <a:moveTo>
                    <a:pt x="0" y="0"/>
                  </a:moveTo>
                  <a:lnTo>
                    <a:pt x="912372" y="0"/>
                  </a:lnTo>
                  <a:lnTo>
                    <a:pt x="912372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86384" t="0" r="-61497" b="0"/>
              </a:stretch>
            </a:blipFill>
            <a:ln w="19050" cap="sq">
              <a:solidFill>
                <a:srgbClr val="063D86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821831" y="2175366"/>
            <a:ext cx="7050721" cy="114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8685" spc="-251">
                <a:solidFill>
                  <a:srgbClr val="07B7D3"/>
                </a:solidFill>
                <a:latin typeface="Anton"/>
                <a:ea typeface="Anton"/>
                <a:cs typeface="Anton"/>
                <a:sym typeface="Anton"/>
              </a:rPr>
              <a:t>SERVICE #1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6831" y="5086350"/>
            <a:ext cx="5350206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hat We Do: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6831" y="5850740"/>
            <a:ext cx="10264635" cy="150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6553" indent="-233277" lvl="1">
              <a:lnSpc>
                <a:spcPts val="3025"/>
              </a:lnSpc>
              <a:buFont typeface="Arial"/>
              <a:buChar char="•"/>
            </a:pPr>
            <a:r>
              <a:rPr lang="en-US" sz="2160" spc="-62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B</a:t>
            </a:r>
            <a:r>
              <a:rPr lang="en-US" sz="2160" spc="-62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uild &amp; maintain 200+ UVT websites:</a:t>
            </a:r>
          </a:p>
          <a:p>
            <a:pPr algn="just" marL="466553" indent="-233277" lvl="1">
              <a:lnSpc>
                <a:spcPts val="3025"/>
              </a:lnSpc>
              <a:buFont typeface="Arial"/>
              <a:buChar char="•"/>
            </a:pPr>
            <a:r>
              <a:rPr lang="en-US" sz="2160" spc="-62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Main UVT site, Admissions portal, Faculties websites, project pages…</a:t>
            </a:r>
          </a:p>
          <a:p>
            <a:pPr algn="just" marL="466553" indent="-233277" lvl="1">
              <a:lnSpc>
                <a:spcPts val="3025"/>
              </a:lnSpc>
              <a:buFont typeface="Arial"/>
              <a:buChar char="•"/>
            </a:pPr>
            <a:r>
              <a:rPr lang="en-US" sz="2160" spc="-62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Custom apps &amp; integrations for admin processes</a:t>
            </a:r>
          </a:p>
          <a:p>
            <a:pPr algn="just">
              <a:lnSpc>
                <a:spcPts val="302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821831" y="3679417"/>
            <a:ext cx="9737837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-202">
                <a:solidFill>
                  <a:srgbClr val="063D86"/>
                </a:solidFill>
                <a:latin typeface="Anton"/>
                <a:ea typeface="Anton"/>
                <a:cs typeface="Anton"/>
                <a:sym typeface="Anton"/>
              </a:rPr>
              <a:t>SOFTWARE DEVELOPMENT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D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3D86"/>
            </a:solidFill>
            <a:ln w="19050" cap="sq">
              <a:solidFill>
                <a:srgbClr val="AEF9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3632554"/>
            <a:ext cx="16230600" cy="0"/>
          </a:xfrm>
          <a:prstGeom prst="line">
            <a:avLst/>
          </a:prstGeom>
          <a:ln cap="flat" w="19050">
            <a:solidFill>
              <a:srgbClr val="AEF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07606" y="6886977"/>
            <a:ext cx="3732848" cy="2015738"/>
          </a:xfrm>
          <a:custGeom>
            <a:avLst/>
            <a:gdLst/>
            <a:ahLst/>
            <a:cxnLst/>
            <a:rect r="r" b="b" t="t" l="l"/>
            <a:pathLst>
              <a:path h="2015738" w="3732848">
                <a:moveTo>
                  <a:pt x="0" y="0"/>
                </a:moveTo>
                <a:lnTo>
                  <a:pt x="3732848" y="0"/>
                </a:lnTo>
                <a:lnTo>
                  <a:pt x="3732848" y="2015738"/>
                </a:lnTo>
                <a:lnTo>
                  <a:pt x="0" y="2015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59356" y="6788893"/>
            <a:ext cx="3757906" cy="2113822"/>
          </a:xfrm>
          <a:custGeom>
            <a:avLst/>
            <a:gdLst/>
            <a:ahLst/>
            <a:cxnLst/>
            <a:rect r="r" b="b" t="t" l="l"/>
            <a:pathLst>
              <a:path h="2113822" w="3757906">
                <a:moveTo>
                  <a:pt x="0" y="0"/>
                </a:moveTo>
                <a:lnTo>
                  <a:pt x="3757906" y="0"/>
                </a:lnTo>
                <a:lnTo>
                  <a:pt x="3757906" y="2113822"/>
                </a:lnTo>
                <a:lnTo>
                  <a:pt x="0" y="211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33056" y="4204907"/>
            <a:ext cx="3058490" cy="1877186"/>
            <a:chOff x="0" y="0"/>
            <a:chExt cx="4077987" cy="250291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077987" cy="2502915"/>
              <a:chOff x="0" y="0"/>
              <a:chExt cx="1014855" cy="6228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14855" cy="622880"/>
              </a:xfrm>
              <a:custGeom>
                <a:avLst/>
                <a:gdLst/>
                <a:ahLst/>
                <a:cxnLst/>
                <a:rect r="r" b="b" t="t" l="l"/>
                <a:pathLst>
                  <a:path h="622880" w="1014855">
                    <a:moveTo>
                      <a:pt x="100459" y="0"/>
                    </a:moveTo>
                    <a:lnTo>
                      <a:pt x="914396" y="0"/>
                    </a:lnTo>
                    <a:cubicBezTo>
                      <a:pt x="941039" y="0"/>
                      <a:pt x="966591" y="10584"/>
                      <a:pt x="985431" y="29424"/>
                    </a:cubicBezTo>
                    <a:cubicBezTo>
                      <a:pt x="1004271" y="48263"/>
                      <a:pt x="1014855" y="73816"/>
                      <a:pt x="1014855" y="100459"/>
                    </a:cubicBezTo>
                    <a:lnTo>
                      <a:pt x="1014855" y="522421"/>
                    </a:lnTo>
                    <a:cubicBezTo>
                      <a:pt x="1014855" y="577903"/>
                      <a:pt x="969878" y="622880"/>
                      <a:pt x="914396" y="622880"/>
                    </a:cubicBezTo>
                    <a:lnTo>
                      <a:pt x="100459" y="622880"/>
                    </a:lnTo>
                    <a:cubicBezTo>
                      <a:pt x="44977" y="622880"/>
                      <a:pt x="0" y="577903"/>
                      <a:pt x="0" y="522421"/>
                    </a:cubicBezTo>
                    <a:lnTo>
                      <a:pt x="0" y="100459"/>
                    </a:lnTo>
                    <a:cubicBezTo>
                      <a:pt x="0" y="73816"/>
                      <a:pt x="10584" y="48263"/>
                      <a:pt x="29424" y="29424"/>
                    </a:cubicBezTo>
                    <a:cubicBezTo>
                      <a:pt x="48263" y="10584"/>
                      <a:pt x="73816" y="0"/>
                      <a:pt x="10045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014855" cy="6705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330526" y="219736"/>
              <a:ext cx="3420409" cy="2095000"/>
            </a:xfrm>
            <a:custGeom>
              <a:avLst/>
              <a:gdLst/>
              <a:ahLst/>
              <a:cxnLst/>
              <a:rect r="r" b="b" t="t" l="l"/>
              <a:pathLst>
                <a:path h="2095000" w="3420409">
                  <a:moveTo>
                    <a:pt x="0" y="0"/>
                  </a:moveTo>
                  <a:lnTo>
                    <a:pt x="3420409" y="0"/>
                  </a:lnTo>
                  <a:lnTo>
                    <a:pt x="3420409" y="2095000"/>
                  </a:lnTo>
                  <a:lnTo>
                    <a:pt x="0" y="209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025339" y="4051393"/>
            <a:ext cx="2280694" cy="2280694"/>
          </a:xfrm>
          <a:custGeom>
            <a:avLst/>
            <a:gdLst/>
            <a:ahLst/>
            <a:cxnLst/>
            <a:rect r="r" b="b" t="t" l="l"/>
            <a:pathLst>
              <a:path h="2280694" w="2280694">
                <a:moveTo>
                  <a:pt x="0" y="0"/>
                </a:moveTo>
                <a:lnTo>
                  <a:pt x="2280694" y="0"/>
                </a:lnTo>
                <a:lnTo>
                  <a:pt x="2280694" y="2280695"/>
                </a:lnTo>
                <a:lnTo>
                  <a:pt x="0" y="2280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067466" y="6644068"/>
            <a:ext cx="2102986" cy="2102986"/>
            <a:chOff x="0" y="0"/>
            <a:chExt cx="2803981" cy="280398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803981" cy="280398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75304" y="75304"/>
              <a:ext cx="2653373" cy="2653373"/>
            </a:xfrm>
            <a:custGeom>
              <a:avLst/>
              <a:gdLst/>
              <a:ahLst/>
              <a:cxnLst/>
              <a:rect r="r" b="b" t="t" l="l"/>
              <a:pathLst>
                <a:path h="2653373" w="2653373">
                  <a:moveTo>
                    <a:pt x="0" y="0"/>
                  </a:moveTo>
                  <a:lnTo>
                    <a:pt x="2653373" y="0"/>
                  </a:lnTo>
                  <a:lnTo>
                    <a:pt x="2653373" y="2653373"/>
                  </a:lnTo>
                  <a:lnTo>
                    <a:pt x="0" y="265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238723" y="7099729"/>
            <a:ext cx="3153858" cy="1703084"/>
          </a:xfrm>
          <a:custGeom>
            <a:avLst/>
            <a:gdLst/>
            <a:ahLst/>
            <a:cxnLst/>
            <a:rect r="r" b="b" t="t" l="l"/>
            <a:pathLst>
              <a:path h="1703084" w="3153858">
                <a:moveTo>
                  <a:pt x="0" y="0"/>
                </a:moveTo>
                <a:lnTo>
                  <a:pt x="3153858" y="0"/>
                </a:lnTo>
                <a:lnTo>
                  <a:pt x="3153858" y="1703084"/>
                </a:lnTo>
                <a:lnTo>
                  <a:pt x="0" y="17030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69805" y="3925389"/>
            <a:ext cx="2208450" cy="2436221"/>
            <a:chOff x="0" y="0"/>
            <a:chExt cx="2944601" cy="324829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2944601" cy="3248295"/>
              <a:chOff x="0" y="0"/>
              <a:chExt cx="768844" cy="84813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68844" cy="848139"/>
              </a:xfrm>
              <a:custGeom>
                <a:avLst/>
                <a:gdLst/>
                <a:ahLst/>
                <a:cxnLst/>
                <a:rect r="r" b="b" t="t" l="l"/>
                <a:pathLst>
                  <a:path h="848139" w="768844">
                    <a:moveTo>
                      <a:pt x="135255" y="0"/>
                    </a:moveTo>
                    <a:lnTo>
                      <a:pt x="633589" y="0"/>
                    </a:lnTo>
                    <a:cubicBezTo>
                      <a:pt x="669461" y="0"/>
                      <a:pt x="703863" y="14250"/>
                      <a:pt x="729229" y="39615"/>
                    </a:cubicBezTo>
                    <a:cubicBezTo>
                      <a:pt x="754594" y="64981"/>
                      <a:pt x="768844" y="99383"/>
                      <a:pt x="768844" y="135255"/>
                    </a:cubicBezTo>
                    <a:lnTo>
                      <a:pt x="768844" y="712884"/>
                    </a:lnTo>
                    <a:cubicBezTo>
                      <a:pt x="768844" y="748756"/>
                      <a:pt x="754594" y="783159"/>
                      <a:pt x="729229" y="808524"/>
                    </a:cubicBezTo>
                    <a:cubicBezTo>
                      <a:pt x="703863" y="833889"/>
                      <a:pt x="669461" y="848139"/>
                      <a:pt x="633589" y="848139"/>
                    </a:cubicBezTo>
                    <a:lnTo>
                      <a:pt x="135255" y="848139"/>
                    </a:lnTo>
                    <a:cubicBezTo>
                      <a:pt x="99383" y="848139"/>
                      <a:pt x="64981" y="833889"/>
                      <a:pt x="39615" y="808524"/>
                    </a:cubicBezTo>
                    <a:cubicBezTo>
                      <a:pt x="14250" y="783159"/>
                      <a:pt x="0" y="748756"/>
                      <a:pt x="0" y="712884"/>
                    </a:cubicBezTo>
                    <a:lnTo>
                      <a:pt x="0" y="135255"/>
                    </a:lnTo>
                    <a:cubicBezTo>
                      <a:pt x="0" y="99383"/>
                      <a:pt x="14250" y="64981"/>
                      <a:pt x="39615" y="39615"/>
                    </a:cubicBezTo>
                    <a:cubicBezTo>
                      <a:pt x="64981" y="14250"/>
                      <a:pt x="99383" y="0"/>
                      <a:pt x="1352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768844" cy="895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642426" y="177781"/>
              <a:ext cx="1548254" cy="2840833"/>
            </a:xfrm>
            <a:custGeom>
              <a:avLst/>
              <a:gdLst/>
              <a:ahLst/>
              <a:cxnLst/>
              <a:rect r="r" b="b" t="t" l="l"/>
              <a:pathLst>
                <a:path h="2840833" w="1548254">
                  <a:moveTo>
                    <a:pt x="0" y="0"/>
                  </a:moveTo>
                  <a:lnTo>
                    <a:pt x="1548253" y="0"/>
                  </a:lnTo>
                  <a:lnTo>
                    <a:pt x="1548253" y="2840833"/>
                  </a:lnTo>
                  <a:lnTo>
                    <a:pt x="0" y="2840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487017" y="4128408"/>
            <a:ext cx="2265055" cy="2233203"/>
          </a:xfrm>
          <a:custGeom>
            <a:avLst/>
            <a:gdLst/>
            <a:ahLst/>
            <a:cxnLst/>
            <a:rect r="r" b="b" t="t" l="l"/>
            <a:pathLst>
              <a:path h="2233203" w="2265055">
                <a:moveTo>
                  <a:pt x="0" y="0"/>
                </a:moveTo>
                <a:lnTo>
                  <a:pt x="2265055" y="0"/>
                </a:lnTo>
                <a:lnTo>
                  <a:pt x="2265055" y="2233203"/>
                </a:lnTo>
                <a:lnTo>
                  <a:pt x="0" y="22332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011035" y="1783525"/>
            <a:ext cx="10496642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 spc="-2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 STACK </a:t>
            </a:r>
          </a:p>
          <a:p>
            <a:pPr algn="ctr">
              <a:lnSpc>
                <a:spcPts val="873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38225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3D8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94678" y="1038225"/>
            <a:ext cx="0" cy="822960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0294678" y="5513626"/>
            <a:ext cx="6964622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0294678" y="6759777"/>
            <a:ext cx="6964622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94678" y="1038225"/>
            <a:ext cx="6964622" cy="3238775"/>
            <a:chOff x="0" y="0"/>
            <a:chExt cx="1457016" cy="6775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7016" cy="677560"/>
            </a:xfrm>
            <a:custGeom>
              <a:avLst/>
              <a:gdLst/>
              <a:ahLst/>
              <a:cxnLst/>
              <a:rect r="r" b="b" t="t" l="l"/>
              <a:pathLst>
                <a:path h="677560" w="1457016">
                  <a:moveTo>
                    <a:pt x="0" y="0"/>
                  </a:moveTo>
                  <a:lnTo>
                    <a:pt x="1457016" y="0"/>
                  </a:lnTo>
                  <a:lnTo>
                    <a:pt x="1457016" y="677560"/>
                  </a:lnTo>
                  <a:lnTo>
                    <a:pt x="0" y="677560"/>
                  </a:lnTo>
                  <a:close/>
                </a:path>
              </a:pathLst>
            </a:custGeom>
            <a:blipFill>
              <a:blip r:embed="rId4"/>
              <a:stretch>
                <a:fillRect l="0" t="-10614" r="0" b="-10614"/>
              </a:stretch>
            </a:blipFill>
            <a:ln w="19050" cap="sq">
              <a:solidFill>
                <a:srgbClr val="AEF9FF"/>
              </a:solidFill>
              <a:prstDash val="solid"/>
              <a:miter/>
            </a:ln>
          </p:spPr>
        </p:sp>
      </p:grpSp>
      <p:sp>
        <p:nvSpPr>
          <p:cNvPr name="AutoShape 12" id="12"/>
          <p:cNvSpPr/>
          <p:nvPr/>
        </p:nvSpPr>
        <p:spPr>
          <a:xfrm flipH="true">
            <a:off x="10294678" y="8005928"/>
            <a:ext cx="6964622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837376" y="3945171"/>
            <a:ext cx="2415708" cy="2415708"/>
          </a:xfrm>
          <a:custGeom>
            <a:avLst/>
            <a:gdLst/>
            <a:ahLst/>
            <a:cxnLst/>
            <a:rect r="r" b="b" t="t" l="l"/>
            <a:pathLst>
              <a:path h="2415708" w="2415708">
                <a:moveTo>
                  <a:pt x="0" y="0"/>
                </a:moveTo>
                <a:lnTo>
                  <a:pt x="2415708" y="0"/>
                </a:lnTo>
                <a:lnTo>
                  <a:pt x="2415708" y="2415708"/>
                </a:lnTo>
                <a:lnTo>
                  <a:pt x="0" y="2415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51258" y="7295071"/>
            <a:ext cx="1905204" cy="1514637"/>
          </a:xfrm>
          <a:custGeom>
            <a:avLst/>
            <a:gdLst/>
            <a:ahLst/>
            <a:cxnLst/>
            <a:rect r="r" b="b" t="t" l="l"/>
            <a:pathLst>
              <a:path h="1514637" w="1905204">
                <a:moveTo>
                  <a:pt x="0" y="0"/>
                </a:moveTo>
                <a:lnTo>
                  <a:pt x="1905205" y="0"/>
                </a:lnTo>
                <a:lnTo>
                  <a:pt x="1905205" y="1514637"/>
                </a:lnTo>
                <a:lnTo>
                  <a:pt x="0" y="1514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75950" y="7242563"/>
            <a:ext cx="1567146" cy="1567146"/>
          </a:xfrm>
          <a:custGeom>
            <a:avLst/>
            <a:gdLst/>
            <a:ahLst/>
            <a:cxnLst/>
            <a:rect r="r" b="b" t="t" l="l"/>
            <a:pathLst>
              <a:path h="1567146" w="1567146">
                <a:moveTo>
                  <a:pt x="0" y="0"/>
                </a:moveTo>
                <a:lnTo>
                  <a:pt x="1567146" y="0"/>
                </a:lnTo>
                <a:lnTo>
                  <a:pt x="1567146" y="1567145"/>
                </a:lnTo>
                <a:lnTo>
                  <a:pt x="0" y="1567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40493" y="4444954"/>
            <a:ext cx="1348098" cy="1502059"/>
          </a:xfrm>
          <a:custGeom>
            <a:avLst/>
            <a:gdLst/>
            <a:ahLst/>
            <a:cxnLst/>
            <a:rect r="r" b="b" t="t" l="l"/>
            <a:pathLst>
              <a:path h="1502059" w="1348098">
                <a:moveTo>
                  <a:pt x="0" y="0"/>
                </a:moveTo>
                <a:lnTo>
                  <a:pt x="1348098" y="0"/>
                </a:lnTo>
                <a:lnTo>
                  <a:pt x="1348098" y="1502059"/>
                </a:lnTo>
                <a:lnTo>
                  <a:pt x="0" y="1502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79246" y="1765598"/>
            <a:ext cx="7840660" cy="140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9"/>
              </a:lnSpc>
            </a:pPr>
            <a:r>
              <a:rPr lang="en-US" sz="10762" spc="-312">
                <a:solidFill>
                  <a:srgbClr val="063D86"/>
                </a:solidFill>
                <a:latin typeface="Anton"/>
                <a:ea typeface="Anton"/>
                <a:cs typeface="Anton"/>
                <a:sym typeface="Anton"/>
              </a:rPr>
              <a:t>SECURITY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0870" y="4658000"/>
            <a:ext cx="4632238" cy="42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Us</a:t>
            </a: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e strong, unique passwords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65152" y="5899388"/>
            <a:ext cx="5623673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Enabl</a:t>
            </a: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e two-factor authentication (2FA)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65152" y="7143429"/>
            <a:ext cx="5623673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Regularly</a:t>
            </a: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 update software and apps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66423" y="8387470"/>
            <a:ext cx="6421132" cy="42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Be cautious with</a:t>
            </a:r>
            <a:r>
              <a:rPr lang="en-US" sz="2499" spc="-72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 personal information online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2727" y="3584929"/>
            <a:ext cx="307359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Security plugins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2465" y="6508988"/>
            <a:ext cx="216415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Monitoring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2727" y="6478789"/>
            <a:ext cx="339923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GDPR c</a:t>
            </a: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ompliance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82184" y="3584929"/>
            <a:ext cx="443772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999" spc="-86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wo-factor authentication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D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3D86"/>
            </a:solidFill>
            <a:ln w="19050" cap="sq">
              <a:solidFill>
                <a:srgbClr val="AEF9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621845" y="1028700"/>
            <a:ext cx="4637455" cy="8229600"/>
            <a:chOff x="0" y="0"/>
            <a:chExt cx="718463" cy="127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8463" cy="1274980"/>
            </a:xfrm>
            <a:custGeom>
              <a:avLst/>
              <a:gdLst/>
              <a:ahLst/>
              <a:cxnLst/>
              <a:rect r="r" b="b" t="t" l="l"/>
              <a:pathLst>
                <a:path h="1274980" w="718463">
                  <a:moveTo>
                    <a:pt x="0" y="0"/>
                  </a:moveTo>
                  <a:lnTo>
                    <a:pt x="718463" y="0"/>
                  </a:lnTo>
                  <a:lnTo>
                    <a:pt x="71846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6"/>
              <a:stretch>
                <a:fillRect l="-114645" t="0" r="-114645" b="-23860"/>
              </a:stretch>
            </a:blipFill>
            <a:ln w="19050" cap="sq">
              <a:solidFill>
                <a:srgbClr val="AEF9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84118" y="5474590"/>
            <a:ext cx="10619964" cy="102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6781" indent="-213391" lvl="1">
              <a:lnSpc>
                <a:spcPts val="2767"/>
              </a:lnSpc>
              <a:buFont typeface="Arial"/>
              <a:buChar char="•"/>
            </a:pPr>
            <a:r>
              <a:rPr lang="en-US" sz="1976" spc="-57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T</a:t>
            </a:r>
            <a:r>
              <a:rPr lang="en-US" sz="1976" spc="-57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echnical support (helpdesk tickets)</a:t>
            </a:r>
          </a:p>
          <a:p>
            <a:pPr algn="just" marL="426781" indent="-213391" lvl="1">
              <a:lnSpc>
                <a:spcPts val="2767"/>
              </a:lnSpc>
              <a:buFont typeface="Arial"/>
              <a:buChar char="•"/>
            </a:pPr>
            <a:r>
              <a:rPr lang="en-US" sz="1976" spc="-57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Automated report generation (contracts, admissions data)</a:t>
            </a:r>
          </a:p>
          <a:p>
            <a:pPr algn="just" marL="426781" indent="-213391" lvl="1">
              <a:lnSpc>
                <a:spcPts val="2767"/>
              </a:lnSpc>
              <a:buFont typeface="Arial"/>
              <a:buChar char="•"/>
            </a:pPr>
            <a:r>
              <a:rPr lang="en-US" sz="1976" spc="-57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Data management for student &amp; faculty databases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1669" y="3177279"/>
            <a:ext cx="9737837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-20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ANALYSIS &amp; SUPPORT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1669" y="1768227"/>
            <a:ext cx="7050721" cy="114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8685" spc="-251">
                <a:solidFill>
                  <a:srgbClr val="AEF9FF"/>
                </a:solidFill>
                <a:latin typeface="Anton"/>
                <a:ea typeface="Anton"/>
                <a:cs typeface="Anton"/>
                <a:sym typeface="Anton"/>
              </a:rPr>
              <a:t>SERVICE #2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1669" y="4746222"/>
            <a:ext cx="973783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b="true" sz="5000" spc="-1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ACTIVITITES: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1669" y="7017913"/>
            <a:ext cx="9737837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b="true" sz="5000" spc="-1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TOOLS &amp; PLATFORMS</a:t>
            </a:r>
          </a:p>
          <a:p>
            <a:pPr algn="l">
              <a:lnSpc>
                <a:spcPts val="48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84118" y="7775301"/>
            <a:ext cx="10526334" cy="68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3019" indent="-211509" lvl="1">
              <a:lnSpc>
                <a:spcPts val="2743"/>
              </a:lnSpc>
              <a:buFont typeface="Arial"/>
              <a:buChar char="•"/>
            </a:pPr>
            <a:r>
              <a:rPr lang="en-US" sz="1959" spc="-5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Off</a:t>
            </a:r>
            <a:r>
              <a:rPr lang="en-US" sz="1959" spc="-5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ice &amp; Reporting: Excel, Helpdesk platform</a:t>
            </a:r>
          </a:p>
          <a:p>
            <a:pPr algn="just" marL="423019" indent="-211509" lvl="1">
              <a:lnSpc>
                <a:spcPts val="2743"/>
              </a:lnSpc>
              <a:buFont typeface="Arial"/>
              <a:buChar char="•"/>
            </a:pPr>
            <a:r>
              <a:rPr lang="en-US" sz="1959" spc="-5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Core University Systems: UMS, Webcon DMS, Accommodation platform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615197" y="1023938"/>
            <a:ext cx="13644103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9253537"/>
            <a:ext cx="14402285" cy="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249775" y="645252"/>
            <a:ext cx="0" cy="5993654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23938" y="2746700"/>
            <a:ext cx="4762" cy="6506837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94704" y="6903083"/>
            <a:ext cx="3791968" cy="1990783"/>
          </a:xfrm>
          <a:custGeom>
            <a:avLst/>
            <a:gdLst/>
            <a:ahLst/>
            <a:cxnLst/>
            <a:rect r="r" b="b" t="t" l="l"/>
            <a:pathLst>
              <a:path h="1990783" w="3791968">
                <a:moveTo>
                  <a:pt x="0" y="0"/>
                </a:moveTo>
                <a:lnTo>
                  <a:pt x="3791969" y="0"/>
                </a:lnTo>
                <a:lnTo>
                  <a:pt x="3791969" y="1990784"/>
                </a:lnTo>
                <a:lnTo>
                  <a:pt x="0" y="1990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0246" y="4087906"/>
            <a:ext cx="13507508" cy="296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5611" indent="-302805" lvl="1">
              <a:lnSpc>
                <a:spcPts val="3927"/>
              </a:lnSpc>
              <a:buFont typeface="Arial"/>
              <a:buChar char="•"/>
            </a:pP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Reb</a:t>
            </a: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uilt all faculty </a:t>
            </a: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</a:rPr>
              <a:t>websites</a:t>
            </a:r>
          </a:p>
          <a:p>
            <a:pPr algn="just" marL="605611" indent="-302805" lvl="1">
              <a:lnSpc>
                <a:spcPts val="3927"/>
              </a:lnSpc>
              <a:buFont typeface="Arial"/>
              <a:buChar char="•"/>
            </a:pP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</a:rPr>
              <a:t>9,000+ Helpdesk tickets </a:t>
            </a: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closed during ‘23 - ‘24</a:t>
            </a:r>
          </a:p>
          <a:p>
            <a:pPr algn="just" marL="605611" indent="-302805" lvl="1">
              <a:lnSpc>
                <a:spcPts val="3927"/>
              </a:lnSpc>
              <a:buFont typeface="Arial"/>
              <a:buChar char="•"/>
            </a:pP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Launched </a:t>
            </a:r>
            <a:r>
              <a:rPr lang="en-US" sz="2805" spc="-81">
                <a:solidFill>
                  <a:srgbClr val="063D86"/>
                </a:solidFill>
                <a:latin typeface="Inter"/>
                <a:ea typeface="Inter"/>
                <a:cs typeface="Inter"/>
                <a:sym typeface="Inter"/>
              </a:rPr>
              <a:t>new </a:t>
            </a: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  <a:hlinkClick r:id="rId5" tooltip="https://intranet.uvt.ro"/>
              </a:rPr>
              <a:t>Intranet     </a:t>
            </a: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with </a:t>
            </a: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</a:rPr>
              <a:t>Keycloak SSO</a:t>
            </a:r>
          </a:p>
          <a:p>
            <a:pPr algn="just" marL="605611" indent="-302805" lvl="1">
              <a:lnSpc>
                <a:spcPts val="3927"/>
              </a:lnSpc>
              <a:buFont typeface="Arial"/>
              <a:buChar char="•"/>
            </a:pP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Rolled out </a:t>
            </a: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</a:rPr>
              <a:t>2-step authentication </a:t>
            </a: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against phishing spikes</a:t>
            </a:r>
          </a:p>
          <a:p>
            <a:pPr algn="just" marL="605611" indent="-302805" lvl="1">
              <a:lnSpc>
                <a:spcPts val="3927"/>
              </a:lnSpc>
              <a:buFont typeface="Arial"/>
              <a:buChar char="•"/>
            </a:pP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First in Romania…</a:t>
            </a:r>
            <a:r>
              <a:rPr lang="en-US" b="true" sz="2805" spc="-81">
                <a:solidFill>
                  <a:srgbClr val="063D86"/>
                </a:solidFill>
                <a:latin typeface="Inter Bold"/>
                <a:ea typeface="Inter Bold"/>
                <a:cs typeface="Inter Bold"/>
                <a:sym typeface="Inter Bold"/>
              </a:rPr>
              <a:t> 100% digital contract </a:t>
            </a:r>
            <a:r>
              <a:rPr lang="en-US" sz="2805" spc="-81">
                <a:solidFill>
                  <a:srgbClr val="063D86"/>
                </a:solidFill>
                <a:latin typeface="Inter Light"/>
                <a:ea typeface="Inter Light"/>
                <a:cs typeface="Inter Light"/>
                <a:sym typeface="Inter Light"/>
              </a:rPr>
              <a:t>signing for study agreements</a:t>
            </a:r>
          </a:p>
          <a:p>
            <a:pPr algn="just">
              <a:lnSpc>
                <a:spcPts val="392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786527" y="5181600"/>
            <a:ext cx="321310" cy="322116"/>
          </a:xfrm>
          <a:custGeom>
            <a:avLst/>
            <a:gdLst/>
            <a:ahLst/>
            <a:cxnLst/>
            <a:rect r="r" b="b" t="t" l="l"/>
            <a:pathLst>
              <a:path h="322116" w="321310">
                <a:moveTo>
                  <a:pt x="0" y="0"/>
                </a:moveTo>
                <a:lnTo>
                  <a:pt x="321311" y="0"/>
                </a:lnTo>
                <a:lnTo>
                  <a:pt x="321311" y="322116"/>
                </a:lnTo>
                <a:lnTo>
                  <a:pt x="0" y="322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30838" y="6972327"/>
            <a:ext cx="2780182" cy="1852296"/>
          </a:xfrm>
          <a:custGeom>
            <a:avLst/>
            <a:gdLst/>
            <a:ahLst/>
            <a:cxnLst/>
            <a:rect r="r" b="b" t="t" l="l"/>
            <a:pathLst>
              <a:path h="1852296" w="2780182">
                <a:moveTo>
                  <a:pt x="0" y="0"/>
                </a:moveTo>
                <a:lnTo>
                  <a:pt x="2780182" y="0"/>
                </a:lnTo>
                <a:lnTo>
                  <a:pt x="2780182" y="1852296"/>
                </a:lnTo>
                <a:lnTo>
                  <a:pt x="0" y="1852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25060" y="7117946"/>
            <a:ext cx="5089048" cy="1561058"/>
          </a:xfrm>
          <a:custGeom>
            <a:avLst/>
            <a:gdLst/>
            <a:ahLst/>
            <a:cxnLst/>
            <a:rect r="r" b="b" t="t" l="l"/>
            <a:pathLst>
              <a:path h="1561058" w="5089048">
                <a:moveTo>
                  <a:pt x="0" y="0"/>
                </a:moveTo>
                <a:lnTo>
                  <a:pt x="5089048" y="0"/>
                </a:lnTo>
                <a:lnTo>
                  <a:pt x="5089048" y="1561058"/>
                </a:lnTo>
                <a:lnTo>
                  <a:pt x="0" y="15610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90689" y="2165658"/>
            <a:ext cx="11306623" cy="140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10762" spc="-312">
                <a:solidFill>
                  <a:srgbClr val="063D86"/>
                </a:solidFill>
                <a:latin typeface="Anton"/>
                <a:ea typeface="Anton"/>
                <a:cs typeface="Anton"/>
                <a:sym typeface="Anton"/>
              </a:rPr>
              <a:t>LATEST ACHIEVEMENTS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D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63D86"/>
            </a:solidFill>
            <a:ln w="19050" cap="sq">
              <a:solidFill>
                <a:srgbClr val="AEF9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750433" y="1740419"/>
            <a:ext cx="2421853" cy="2427922"/>
          </a:xfrm>
          <a:custGeom>
            <a:avLst/>
            <a:gdLst/>
            <a:ahLst/>
            <a:cxnLst/>
            <a:rect r="r" b="b" t="t" l="l"/>
            <a:pathLst>
              <a:path h="2427922" w="2421853">
                <a:moveTo>
                  <a:pt x="0" y="0"/>
                </a:moveTo>
                <a:lnTo>
                  <a:pt x="2421852" y="0"/>
                </a:lnTo>
                <a:lnTo>
                  <a:pt x="2421852" y="2427922"/>
                </a:lnTo>
                <a:lnTo>
                  <a:pt x="0" y="242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76473" y="6523652"/>
            <a:ext cx="2698925" cy="2429032"/>
          </a:xfrm>
          <a:custGeom>
            <a:avLst/>
            <a:gdLst/>
            <a:ahLst/>
            <a:cxnLst/>
            <a:rect r="r" b="b" t="t" l="l"/>
            <a:pathLst>
              <a:path h="2429032" w="2698925">
                <a:moveTo>
                  <a:pt x="0" y="0"/>
                </a:moveTo>
                <a:lnTo>
                  <a:pt x="2698925" y="0"/>
                </a:lnTo>
                <a:lnTo>
                  <a:pt x="2698925" y="2429032"/>
                </a:lnTo>
                <a:lnTo>
                  <a:pt x="0" y="2429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9151" y="4078739"/>
            <a:ext cx="3570861" cy="3463736"/>
          </a:xfrm>
          <a:custGeom>
            <a:avLst/>
            <a:gdLst/>
            <a:ahLst/>
            <a:cxnLst/>
            <a:rect r="r" b="b" t="t" l="l"/>
            <a:pathLst>
              <a:path h="3463736" w="3570861">
                <a:moveTo>
                  <a:pt x="0" y="0"/>
                </a:moveTo>
                <a:lnTo>
                  <a:pt x="3570862" y="0"/>
                </a:lnTo>
                <a:lnTo>
                  <a:pt x="3570862" y="3463736"/>
                </a:lnTo>
                <a:lnTo>
                  <a:pt x="0" y="3463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8583" y="2373338"/>
            <a:ext cx="11306623" cy="140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10762" spc="-31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WHAT’S NEXT?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0428" y="4270331"/>
            <a:ext cx="9481698" cy="296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6968" indent="-323484" lvl="1">
              <a:lnSpc>
                <a:spcPts val="4764"/>
              </a:lnSpc>
              <a:buFont typeface="Arial"/>
              <a:buChar char="•"/>
            </a:pPr>
            <a:r>
              <a:rPr lang="en-US" b="true" sz="2996" spc="-8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Automate </a:t>
            </a:r>
            <a:r>
              <a:rPr lang="en-US" sz="2996" spc="-8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remaining paperwork processes</a:t>
            </a:r>
          </a:p>
          <a:p>
            <a:pPr algn="just" marL="646968" indent="-323484" lvl="1">
              <a:lnSpc>
                <a:spcPts val="4764"/>
              </a:lnSpc>
              <a:buFont typeface="Arial"/>
              <a:buChar char="•"/>
            </a:pPr>
            <a:r>
              <a:rPr lang="en-US" b="true" sz="2996" spc="-8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AI-powered chatbot </a:t>
            </a:r>
            <a:r>
              <a:rPr lang="en-US" sz="2996" spc="-8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across faculty sites</a:t>
            </a:r>
          </a:p>
          <a:p>
            <a:pPr algn="just" marL="646968" indent="-323484" lvl="1">
              <a:lnSpc>
                <a:spcPts val="4764"/>
              </a:lnSpc>
              <a:buFont typeface="Arial"/>
              <a:buChar char="•"/>
            </a:pPr>
            <a:r>
              <a:rPr lang="en-US" b="true" sz="2996" spc="-8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AI-driven support-ticket </a:t>
            </a:r>
            <a:r>
              <a:rPr lang="en-US" sz="2996" spc="-8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resolution</a:t>
            </a:r>
          </a:p>
          <a:p>
            <a:pPr algn="just" marL="646968" indent="-323484" lvl="1">
              <a:lnSpc>
                <a:spcPts val="4764"/>
              </a:lnSpc>
              <a:buFont typeface="Arial"/>
              <a:buChar char="•"/>
            </a:pPr>
            <a:r>
              <a:rPr lang="en-US" sz="2996" spc="-86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Further strengthen our </a:t>
            </a:r>
            <a:r>
              <a:rPr lang="en-US" b="true" sz="2996" spc="-8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digital security</a:t>
            </a:r>
          </a:p>
          <a:p>
            <a:pPr algn="just">
              <a:lnSpc>
                <a:spcPts val="476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746" y="-916243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4917" y="6523652"/>
            <a:ext cx="4802830" cy="4558323"/>
          </a:xfrm>
          <a:custGeom>
            <a:avLst/>
            <a:gdLst/>
            <a:ahLst/>
            <a:cxnLst/>
            <a:rect r="r" b="b" t="t" l="l"/>
            <a:pathLst>
              <a:path h="4558323" w="4802830">
                <a:moveTo>
                  <a:pt x="0" y="0"/>
                </a:moveTo>
                <a:lnTo>
                  <a:pt x="4802830" y="0"/>
                </a:lnTo>
                <a:lnTo>
                  <a:pt x="4802830" y="4558322"/>
                </a:lnTo>
                <a:lnTo>
                  <a:pt x="0" y="455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38225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3D8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94678" y="1038225"/>
            <a:ext cx="0" cy="8229600"/>
          </a:xfrm>
          <a:prstGeom prst="line">
            <a:avLst/>
          </a:prstGeom>
          <a:ln cap="flat" w="19050">
            <a:solidFill>
              <a:srgbClr val="063D8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94678" y="1038225"/>
            <a:ext cx="6964622" cy="8220075"/>
            <a:chOff x="0" y="0"/>
            <a:chExt cx="1457016" cy="17196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7016" cy="1719660"/>
            </a:xfrm>
            <a:custGeom>
              <a:avLst/>
              <a:gdLst/>
              <a:ahLst/>
              <a:cxnLst/>
              <a:rect r="r" b="b" t="t" l="l"/>
              <a:pathLst>
                <a:path h="1719660" w="1457016">
                  <a:moveTo>
                    <a:pt x="0" y="0"/>
                  </a:moveTo>
                  <a:lnTo>
                    <a:pt x="1457016" y="0"/>
                  </a:lnTo>
                  <a:lnTo>
                    <a:pt x="1457016" y="1719660"/>
                  </a:lnTo>
                  <a:lnTo>
                    <a:pt x="0" y="1719660"/>
                  </a:lnTo>
                  <a:close/>
                </a:path>
              </a:pathLst>
            </a:custGeom>
            <a:blipFill>
              <a:blip r:embed="rId4"/>
              <a:stretch>
                <a:fillRect l="-38409" t="0" r="-38409" b="0"/>
              </a:stretch>
            </a:blipFill>
            <a:ln w="19050" cap="sq">
              <a:solidFill>
                <a:srgbClr val="AEF9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-147656" y="4312113"/>
            <a:ext cx="11341307" cy="198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1"/>
              </a:lnSpc>
            </a:pPr>
            <a:r>
              <a:rPr lang="en-US" sz="15177" spc="-440">
                <a:solidFill>
                  <a:srgbClr val="063D86"/>
                </a:solidFill>
                <a:latin typeface="Anton"/>
                <a:ea typeface="Anton"/>
                <a:cs typeface="Anton"/>
                <a:sym typeface="Anton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DAGm12ey2DE</dc:identifier>
  <dcterms:modified xsi:type="dcterms:W3CDTF">2011-08-01T06:04:30Z</dcterms:modified>
  <cp:revision>1</cp:revision>
  <dc:title>Blue Modern Digital Privacy Presentation</dc:title>
</cp:coreProperties>
</file>